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Have students mute themselves and their videos on!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hape 2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Have students all raise their hands then lower them!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Take a few minutes to allow students to update their slack profiles!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1" name="Shape 3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The “Gallery” and “Speaker” views toggle button is located at the top right of the Zoom screen.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0" name="Shape 3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57200" indent="-304800">
              <a:buClr>
                <a:srgbClr val="000000"/>
              </a:buClr>
              <a:buSzPts val="1200"/>
              <a:buFont typeface="Trebuchet MS"/>
              <a:buChar char="-"/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Change image to VS Code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4" name="Shape 3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Take a few minutes downloading and installing Visual Studio Code!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 lim="8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" name="Shape 17"/>
          <p:cNvSpPr/>
          <p:nvPr/>
        </p:nvSpPr>
        <p:spPr>
          <a:xfrm>
            <a:off x="426890" y="3737612"/>
            <a:ext cx="6335859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6" name="Shape 18"/>
          <p:cNvSpPr txBox="1"/>
          <p:nvPr/>
        </p:nvSpPr>
        <p:spPr>
          <a:xfrm>
            <a:off x="426890" y="4019066"/>
            <a:ext cx="3535509" cy="340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 anchor="ctr">
            <a:spAutoFit/>
          </a:bodyPr>
          <a:lstStyle>
            <a:lvl1pPr>
              <a:defRPr b="1" sz="1900">
                <a:solidFill>
                  <a:srgbClr val="FFFFFF"/>
                </a:solidFill>
              </a:defRPr>
            </a:lvl1pPr>
          </a:lstStyle>
          <a:p>
            <a:pPr/>
            <a:r>
              <a:t>The Coding Bootcamp |</a:t>
            </a:r>
          </a:p>
        </p:txBody>
      </p:sp>
      <p:sp>
        <p:nvSpPr>
          <p:cNvPr id="17" name="Shape 19"/>
          <p:cNvSpPr txBox="1"/>
          <p:nvPr/>
        </p:nvSpPr>
        <p:spPr>
          <a:xfrm>
            <a:off x="6247491" y="6540234"/>
            <a:ext cx="2787651" cy="202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9" name="Body Level One…"/>
          <p:cNvSpPr txBox="1"/>
          <p:nvPr>
            <p:ph type="body" sz="quarter" idx="1"/>
          </p:nvPr>
        </p:nvSpPr>
        <p:spPr>
          <a:xfrm>
            <a:off x="3370400" y="4034788"/>
            <a:ext cx="2270009" cy="381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28600" indent="0">
              <a:buClrTx/>
              <a:buSzTx/>
              <a:buFontTx/>
              <a:buNone/>
              <a:defRPr b="1" sz="2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914400" indent="-355600">
              <a:buClrTx/>
              <a:buSzPts val="2000"/>
              <a:buFontTx/>
              <a:defRPr b="1" sz="2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371600" indent="-355600">
              <a:buClrTx/>
              <a:buSzPts val="2000"/>
              <a:buFontTx/>
              <a:defRPr b="1" sz="2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828800" indent="-355600">
              <a:buClrTx/>
              <a:buSzPts val="2000"/>
              <a:buFontTx/>
              <a:defRPr b="1" sz="2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2286000" indent="-355600">
              <a:buClrTx/>
              <a:buSzPts val="2000"/>
              <a:buFontTx/>
              <a:defRPr b="1" sz="2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hape 22"/>
          <p:cNvSpPr txBox="1"/>
          <p:nvPr>
            <p:ph type="body" sz="quarter" idx="13"/>
          </p:nvPr>
        </p:nvSpPr>
        <p:spPr>
          <a:xfrm>
            <a:off x="396990" y="2504041"/>
            <a:ext cx="2700336" cy="381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169163" indent="0" defTabSz="676655">
              <a:spcBef>
                <a:spcPts val="700"/>
              </a:spcBef>
              <a:buClrTx/>
              <a:buSzTx/>
              <a:buFontTx/>
              <a:buNone/>
              <a:defRPr b="1" sz="148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84" descr="Shape 8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85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19" name="Shape 86"/>
          <p:cNvSpPr txBox="1"/>
          <p:nvPr/>
        </p:nvSpPr>
        <p:spPr>
          <a:xfrm>
            <a:off x="426891" y="4019022"/>
            <a:ext cx="3535502" cy="340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 anchor="ctr">
            <a:spAutoFit/>
          </a:bodyPr>
          <a:lstStyle>
            <a:lvl1pPr>
              <a:defRPr b="1" sz="1900">
                <a:solidFill>
                  <a:srgbClr val="FFFFFF"/>
                </a:solidFill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120" name="Shape 87"/>
          <p:cNvSpPr txBox="1"/>
          <p:nvPr/>
        </p:nvSpPr>
        <p:spPr>
          <a:xfrm>
            <a:off x="6247493" y="6540235"/>
            <a:ext cx="2787601" cy="202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21" name="Title Text"/>
          <p:cNvSpPr txBox="1"/>
          <p:nvPr>
            <p:ph type="title"/>
          </p:nvPr>
        </p:nvSpPr>
        <p:spPr>
          <a:xfrm>
            <a:off x="390606" y="2953542"/>
            <a:ext cx="8229601" cy="871800"/>
          </a:xfrm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22" name="Body Level One…"/>
          <p:cNvSpPr txBox="1"/>
          <p:nvPr>
            <p:ph type="body" sz="quarter" idx="1"/>
          </p:nvPr>
        </p:nvSpPr>
        <p:spPr>
          <a:xfrm>
            <a:off x="3962400" y="4037683"/>
            <a:ext cx="2270101" cy="381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28600" indent="0">
              <a:buClrTx/>
              <a:buSzTx/>
              <a:buFontTx/>
              <a:buNone/>
              <a:defRPr b="1" sz="2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914400" indent="-355600">
              <a:buClrTx/>
              <a:buSzPts val="2000"/>
              <a:buFontTx/>
              <a:defRPr b="1" sz="2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371600" indent="-355600">
              <a:buClrTx/>
              <a:buSzPts val="2000"/>
              <a:buFontTx/>
              <a:defRPr b="1" sz="2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828800" indent="-355600">
              <a:buClrTx/>
              <a:buSzPts val="2000"/>
              <a:buFontTx/>
              <a:defRPr b="1" sz="2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2286000" indent="-355600">
              <a:buClrTx/>
              <a:buSzPts val="2000"/>
              <a:buFontTx/>
              <a:defRPr b="1" sz="200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Shape 90"/>
          <p:cNvSpPr txBox="1"/>
          <p:nvPr>
            <p:ph type="body" sz="quarter" idx="13"/>
          </p:nvPr>
        </p:nvSpPr>
        <p:spPr>
          <a:xfrm>
            <a:off x="396991" y="2504043"/>
            <a:ext cx="2700300" cy="381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169163" indent="0" defTabSz="676655">
              <a:spcBef>
                <a:spcPts val="700"/>
              </a:spcBef>
              <a:buClrTx/>
              <a:buSzTx/>
              <a:buFontTx/>
              <a:buNone/>
              <a:defRPr b="1" sz="148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92"/>
          <p:cNvSpPr/>
          <p:nvPr/>
        </p:nvSpPr>
        <p:spPr>
          <a:xfrm>
            <a:off x="0" y="-1029"/>
            <a:ext cx="9144000" cy="6858900"/>
          </a:xfrm>
          <a:prstGeom prst="rect">
            <a:avLst/>
          </a:prstGeom>
          <a:solidFill>
            <a:srgbClr val="6CCC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2" name="Shape 93"/>
          <p:cNvSpPr/>
          <p:nvPr/>
        </p:nvSpPr>
        <p:spPr>
          <a:xfrm>
            <a:off x="0" y="-1030"/>
            <a:ext cx="9144000" cy="64815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3" name="Shape 94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34" name="Shape 95"/>
          <p:cNvSpPr txBox="1"/>
          <p:nvPr/>
        </p:nvSpPr>
        <p:spPr>
          <a:xfrm>
            <a:off x="5714999" y="6561584"/>
            <a:ext cx="3320102" cy="202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800"/>
            </a:lvl1pPr>
          </a:lstStyle>
          <a:p>
            <a:pPr/>
            <a:r>
              <a:t>© 2016 | Trilogy Education Services - All Rights Reserved</a:t>
            </a:r>
          </a:p>
        </p:txBody>
      </p:sp>
      <p:sp>
        <p:nvSpPr>
          <p:cNvPr id="135" name="Title Text"/>
          <p:cNvSpPr txBox="1"/>
          <p:nvPr>
            <p:ph type="title"/>
          </p:nvPr>
        </p:nvSpPr>
        <p:spPr>
          <a:xfrm>
            <a:off x="396991" y="3061734"/>
            <a:ext cx="8229601" cy="710101"/>
          </a:xfrm>
          <a:prstGeom prst="rect">
            <a:avLst/>
          </a:prstGeom>
        </p:spPr>
        <p:txBody>
          <a:bodyPr/>
          <a:lstStyle>
            <a:lvl1pPr>
              <a:defRPr i="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quarter" idx="1"/>
          </p:nvPr>
        </p:nvSpPr>
        <p:spPr>
          <a:xfrm>
            <a:off x="4435592" y="4129968"/>
            <a:ext cx="2270101" cy="381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28600" indent="0">
              <a:buClrTx/>
              <a:buSzTx/>
              <a:buFontTx/>
              <a:buNone/>
              <a:defRPr b="1" sz="2000">
                <a:latin typeface="+mj-lt"/>
                <a:ea typeface="+mj-ea"/>
                <a:cs typeface="+mj-cs"/>
                <a:sym typeface="Arial"/>
              </a:defRPr>
            </a:lvl1pPr>
            <a:lvl2pPr marL="914400" indent="-355600">
              <a:buClrTx/>
              <a:buSzPts val="2000"/>
              <a:buFontTx/>
              <a:defRPr b="1" sz="2000">
                <a:latin typeface="+mj-lt"/>
                <a:ea typeface="+mj-ea"/>
                <a:cs typeface="+mj-cs"/>
                <a:sym typeface="Arial"/>
              </a:defRPr>
            </a:lvl2pPr>
            <a:lvl3pPr marL="1371600" indent="-355600">
              <a:buClrTx/>
              <a:buSzPts val="2000"/>
              <a:buFontTx/>
              <a:defRPr b="1" sz="2000">
                <a:latin typeface="+mj-lt"/>
                <a:ea typeface="+mj-ea"/>
                <a:cs typeface="+mj-cs"/>
                <a:sym typeface="Arial"/>
              </a:defRPr>
            </a:lvl3pPr>
            <a:lvl4pPr marL="1828800" indent="-355600">
              <a:buClrTx/>
              <a:buSzPts val="2000"/>
              <a:buFontTx/>
              <a:defRPr b="1" sz="2000">
                <a:latin typeface="+mj-lt"/>
                <a:ea typeface="+mj-ea"/>
                <a:cs typeface="+mj-cs"/>
                <a:sym typeface="Arial"/>
              </a:defRPr>
            </a:lvl4pPr>
            <a:lvl5pPr marL="2286000" indent="-355600">
              <a:buClrTx/>
              <a:buSzPts val="2000"/>
              <a:buFontTx/>
              <a:defRPr b="1" sz="200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hape 98"/>
          <p:cNvSpPr txBox="1"/>
          <p:nvPr>
            <p:ph type="body" sz="quarter" idx="13"/>
          </p:nvPr>
        </p:nvSpPr>
        <p:spPr>
          <a:xfrm>
            <a:off x="396991" y="2504043"/>
            <a:ext cx="2700300" cy="381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169163" indent="0" defTabSz="676655">
              <a:spcBef>
                <a:spcPts val="700"/>
              </a:spcBef>
              <a:buClrTx/>
              <a:buSzTx/>
              <a:buFontTx/>
              <a:buNone/>
              <a:defRPr b="1" sz="1480"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138" name="Shape 99" descr="Shape 9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690" y="1327387"/>
            <a:ext cx="1379401" cy="103830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00"/>
          <p:cNvSpPr txBox="1"/>
          <p:nvPr>
            <p:ph type="body" sz="quarter" idx="14"/>
          </p:nvPr>
        </p:nvSpPr>
        <p:spPr>
          <a:xfrm>
            <a:off x="396989" y="4129968"/>
            <a:ext cx="3870301" cy="381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169163" indent="0" defTabSz="676655">
              <a:spcBef>
                <a:spcPts val="700"/>
              </a:spcBef>
              <a:buClrTx/>
              <a:buSzTx/>
              <a:buFontTx/>
              <a:buNone/>
              <a:defRPr b="1" sz="1480"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Text"/>
          <p:cNvSpPr txBox="1"/>
          <p:nvPr>
            <p:ph type="title"/>
          </p:nvPr>
        </p:nvSpPr>
        <p:spPr>
          <a:xfrm>
            <a:off x="304800" y="0"/>
            <a:ext cx="5470500" cy="654001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8" name="Shape 103"/>
          <p:cNvSpPr/>
          <p:nvPr/>
        </p:nvSpPr>
        <p:spPr>
          <a:xfrm>
            <a:off x="-11742" y="6373367"/>
            <a:ext cx="9155743" cy="27433"/>
          </a:xfrm>
          <a:prstGeom prst="rect">
            <a:avLst/>
          </a:prstGeom>
          <a:solidFill>
            <a:srgbClr val="1C45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49" name="Shape 104"/>
          <p:cNvSpPr/>
          <p:nvPr/>
        </p:nvSpPr>
        <p:spPr>
          <a:xfrm>
            <a:off x="-1" y="664521"/>
            <a:ext cx="9155743" cy="27433"/>
          </a:xfrm>
          <a:prstGeom prst="rect">
            <a:avLst/>
          </a:prstGeom>
          <a:solidFill>
            <a:srgbClr val="1C45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50" name="Shape 105"/>
          <p:cNvSpPr txBox="1"/>
          <p:nvPr/>
        </p:nvSpPr>
        <p:spPr>
          <a:xfrm>
            <a:off x="158270" y="6524441"/>
            <a:ext cx="4419601" cy="202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800"/>
            </a:lvl1pPr>
          </a:lstStyle>
          <a:p>
            <a:pPr/>
            <a:r>
              <a:t>© 2016 | The Coding Bootcamp - All Rights Reserved 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Blank"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0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CCCE6"/>
          </a:solidFill>
          <a:ln w="12700">
            <a:solidFill>
              <a:srgbClr val="6CCCE6"/>
            </a:solidFill>
            <a:miter lim="8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9" name="Shape 108"/>
          <p:cNvSpPr/>
          <p:nvPr/>
        </p:nvSpPr>
        <p:spPr>
          <a:xfrm>
            <a:off x="0" y="2895600"/>
            <a:ext cx="9144000" cy="9563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0" name="Shape 109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61" name="Title Text"/>
          <p:cNvSpPr txBox="1"/>
          <p:nvPr>
            <p:ph type="title"/>
          </p:nvPr>
        </p:nvSpPr>
        <p:spPr>
          <a:xfrm>
            <a:off x="457200" y="3029740"/>
            <a:ext cx="6381601" cy="704101"/>
          </a:xfrm>
          <a:prstGeom prst="rect">
            <a:avLst/>
          </a:prstGeom>
          <a:ln w="50800">
            <a:solidFill>
              <a:srgbClr val="FFFFFF"/>
            </a:solidFill>
            <a:round/>
          </a:ln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62" name="Shape 112" descr="Shape 1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6200" y="3041878"/>
            <a:ext cx="903300" cy="679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</p:spPr>
        <p:txBody>
          <a:bodyPr/>
          <a:lstStyle>
            <a:lvl1pPr>
              <a:defRPr b="0" i="0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1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8251408" y="6404300"/>
            <a:ext cx="263942" cy="269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Blank"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>
            <a:solidFill>
              <a:srgbClr val="42719B"/>
            </a:solidFill>
            <a:miter lim="8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0" name="Shape 121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1" name="Title Text"/>
          <p:cNvSpPr txBox="1"/>
          <p:nvPr>
            <p:ph type="title"/>
          </p:nvPr>
        </p:nvSpPr>
        <p:spPr>
          <a:xfrm>
            <a:off x="457200" y="3029740"/>
            <a:ext cx="6381601" cy="704101"/>
          </a:xfrm>
          <a:prstGeom prst="rect">
            <a:avLst/>
          </a:prstGeom>
          <a:ln w="50800">
            <a:solidFill>
              <a:srgbClr val="6CCCE6"/>
            </a:solidFill>
            <a:round/>
          </a:ln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2" name="Shape 124"/>
          <p:cNvSpPr txBox="1"/>
          <p:nvPr/>
        </p:nvSpPr>
        <p:spPr>
          <a:xfrm>
            <a:off x="152400" y="6524441"/>
            <a:ext cx="2895600" cy="202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800"/>
            </a:lvl1pPr>
          </a:lstStyle>
          <a:p>
            <a:pPr/>
            <a:r>
              <a:t>© 2016 | Trilogy Education Services - All Rights Reserved</a:t>
            </a:r>
          </a:p>
        </p:txBody>
      </p:sp>
      <p:pic>
        <p:nvPicPr>
          <p:cNvPr id="183" name="Shape 125" descr="Shape 1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7137" y="6477000"/>
            <a:ext cx="412201" cy="310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27"/>
          <p:cNvSpPr/>
          <p:nvPr/>
        </p:nvSpPr>
        <p:spPr>
          <a:xfrm>
            <a:off x="-11742" y="6373367"/>
            <a:ext cx="9155743" cy="27433"/>
          </a:xfrm>
          <a:prstGeom prst="rect">
            <a:avLst/>
          </a:prstGeom>
          <a:solidFill>
            <a:srgbClr val="6CCC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92" name="Shape 128"/>
          <p:cNvSpPr txBox="1"/>
          <p:nvPr/>
        </p:nvSpPr>
        <p:spPr>
          <a:xfrm>
            <a:off x="152400" y="6524441"/>
            <a:ext cx="2895600" cy="202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800"/>
            </a:lvl1pPr>
          </a:lstStyle>
          <a:p>
            <a:pPr/>
            <a:r>
              <a:t>© 2016 | Trilogy Education Services - All Rights Reserved</a:t>
            </a:r>
          </a:p>
        </p:txBody>
      </p:sp>
      <p:pic>
        <p:nvPicPr>
          <p:cNvPr id="193" name="Shape 129" descr="Shape 1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7137" y="6477000"/>
            <a:ext cx="412201" cy="310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0"/>
          <p:cNvSpPr/>
          <p:nvPr/>
        </p:nvSpPr>
        <p:spPr>
          <a:xfrm>
            <a:off x="-1" y="6418964"/>
            <a:ext cx="9155742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304800" y="0"/>
            <a:ext cx="5470525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" name="Shape 32"/>
          <p:cNvSpPr txBox="1"/>
          <p:nvPr/>
        </p:nvSpPr>
        <p:spPr>
          <a:xfrm>
            <a:off x="6247491" y="6540234"/>
            <a:ext cx="2787651" cy="202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39" name="Shape 33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 lim="8000"/>
          </a:ln>
        </p:spPr>
        <p:txBody>
          <a:bodyPr lIns="45719" rIns="45719"/>
          <a:lstStyle/>
          <a:p>
            <a:pPr/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3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6A5AF"/>
          </a:solidFill>
          <a:ln w="12700">
            <a:solidFill>
              <a:srgbClr val="FFE599"/>
            </a:solidFill>
            <a:miter lim="8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8" name="Shape 36"/>
          <p:cNvSpPr/>
          <p:nvPr/>
        </p:nvSpPr>
        <p:spPr>
          <a:xfrm>
            <a:off x="426890" y="3737612"/>
            <a:ext cx="6335859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9" name="Shape 38"/>
          <p:cNvSpPr txBox="1"/>
          <p:nvPr/>
        </p:nvSpPr>
        <p:spPr>
          <a:xfrm>
            <a:off x="6247491" y="6540234"/>
            <a:ext cx="2787601" cy="202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0" name="Title Text"/>
          <p:cNvSpPr txBox="1"/>
          <p:nvPr>
            <p:ph type="title"/>
          </p:nvPr>
        </p:nvSpPr>
        <p:spPr>
          <a:xfrm>
            <a:off x="390606" y="2953541"/>
            <a:ext cx="8229601" cy="871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47"/>
          <p:cNvSpPr/>
          <p:nvPr/>
        </p:nvSpPr>
        <p:spPr>
          <a:xfrm>
            <a:off x="0" y="-1029"/>
            <a:ext cx="9144000" cy="6858900"/>
          </a:xfrm>
          <a:prstGeom prst="rect">
            <a:avLst/>
          </a:prstGeom>
          <a:solidFill>
            <a:srgbClr val="6CCC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9" name="Shape 48"/>
          <p:cNvSpPr/>
          <p:nvPr/>
        </p:nvSpPr>
        <p:spPr>
          <a:xfrm>
            <a:off x="0" y="-1030"/>
            <a:ext cx="9144000" cy="64815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0" name="Shape 49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1" name="Shape 50"/>
          <p:cNvSpPr txBox="1"/>
          <p:nvPr/>
        </p:nvSpPr>
        <p:spPr>
          <a:xfrm>
            <a:off x="5714999" y="6561584"/>
            <a:ext cx="3320102" cy="202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800"/>
            </a:lvl1pPr>
          </a:lstStyle>
          <a:p>
            <a:pPr/>
            <a:r>
              <a:t>© 2016 | Trilogy Education Services - All Rights Reserved</a:t>
            </a: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xfrm>
            <a:off x="396991" y="3061734"/>
            <a:ext cx="8229601" cy="710101"/>
          </a:xfrm>
          <a:prstGeom prst="rect">
            <a:avLst/>
          </a:prstGeom>
        </p:spPr>
        <p:txBody>
          <a:bodyPr/>
          <a:lstStyle>
            <a:lvl1pPr>
              <a:defRPr i="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quarter" idx="1"/>
          </p:nvPr>
        </p:nvSpPr>
        <p:spPr>
          <a:xfrm>
            <a:off x="4435592" y="4129968"/>
            <a:ext cx="2270101" cy="381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28600" indent="0">
              <a:buClrTx/>
              <a:buSzTx/>
              <a:buFontTx/>
              <a:buNone/>
              <a:defRPr b="1" sz="2000">
                <a:latin typeface="+mj-lt"/>
                <a:ea typeface="+mj-ea"/>
                <a:cs typeface="+mj-cs"/>
                <a:sym typeface="Arial"/>
              </a:defRPr>
            </a:lvl1pPr>
            <a:lvl2pPr marL="914400" indent="-355600">
              <a:buClrTx/>
              <a:buSzPts val="2000"/>
              <a:buFontTx/>
              <a:defRPr b="1" sz="2000">
                <a:latin typeface="+mj-lt"/>
                <a:ea typeface="+mj-ea"/>
                <a:cs typeface="+mj-cs"/>
                <a:sym typeface="Arial"/>
              </a:defRPr>
            </a:lvl2pPr>
            <a:lvl3pPr marL="1371600" indent="-355600">
              <a:buClrTx/>
              <a:buSzPts val="2000"/>
              <a:buFontTx/>
              <a:defRPr b="1" sz="2000">
                <a:latin typeface="+mj-lt"/>
                <a:ea typeface="+mj-ea"/>
                <a:cs typeface="+mj-cs"/>
                <a:sym typeface="Arial"/>
              </a:defRPr>
            </a:lvl3pPr>
            <a:lvl4pPr marL="1828800" indent="-355600">
              <a:buClrTx/>
              <a:buSzPts val="2000"/>
              <a:buFontTx/>
              <a:defRPr b="1" sz="2000">
                <a:latin typeface="+mj-lt"/>
                <a:ea typeface="+mj-ea"/>
                <a:cs typeface="+mj-cs"/>
                <a:sym typeface="Arial"/>
              </a:defRPr>
            </a:lvl4pPr>
            <a:lvl5pPr marL="2286000" indent="-355600">
              <a:buClrTx/>
              <a:buSzPts val="2000"/>
              <a:buFontTx/>
              <a:defRPr b="1" sz="2000">
                <a:latin typeface="+mj-lt"/>
                <a:ea typeface="+mj-ea"/>
                <a:cs typeface="+mj-cs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53"/>
          <p:cNvSpPr txBox="1"/>
          <p:nvPr>
            <p:ph type="body" sz="quarter" idx="13"/>
          </p:nvPr>
        </p:nvSpPr>
        <p:spPr>
          <a:xfrm>
            <a:off x="396991" y="2504043"/>
            <a:ext cx="2700300" cy="381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169163" indent="0" defTabSz="676655">
              <a:spcBef>
                <a:spcPts val="700"/>
              </a:spcBef>
              <a:buClrTx/>
              <a:buSzTx/>
              <a:buFontTx/>
              <a:buNone/>
              <a:defRPr b="1" sz="1480"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pic>
        <p:nvPicPr>
          <p:cNvPr id="65" name="Shape 54" descr="Shape 5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690" y="1327387"/>
            <a:ext cx="1379401" cy="1038301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55"/>
          <p:cNvSpPr txBox="1"/>
          <p:nvPr>
            <p:ph type="body" sz="quarter" idx="14"/>
          </p:nvPr>
        </p:nvSpPr>
        <p:spPr>
          <a:xfrm>
            <a:off x="396989" y="4129968"/>
            <a:ext cx="3870301" cy="381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169163" indent="0" defTabSz="676655">
              <a:spcBef>
                <a:spcPts val="700"/>
              </a:spcBef>
              <a:buClrTx/>
              <a:buSzTx/>
              <a:buFontTx/>
              <a:buNone/>
              <a:defRPr b="1" sz="1480"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Blank"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C4587"/>
          </a:solidFill>
          <a:ln w="12700">
            <a:solidFill>
              <a:srgbClr val="1C4587"/>
            </a:solidFill>
            <a:miter lim="8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5" name="Shape 58"/>
          <p:cNvSpPr/>
          <p:nvPr/>
        </p:nvSpPr>
        <p:spPr>
          <a:xfrm>
            <a:off x="0" y="2895600"/>
            <a:ext cx="9144000" cy="9563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6" name="Shape 59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7" name="Title Text"/>
          <p:cNvSpPr txBox="1"/>
          <p:nvPr>
            <p:ph type="title"/>
          </p:nvPr>
        </p:nvSpPr>
        <p:spPr>
          <a:xfrm>
            <a:off x="457200" y="3029740"/>
            <a:ext cx="6381601" cy="704101"/>
          </a:xfrm>
          <a:prstGeom prst="rect">
            <a:avLst/>
          </a:prstGeom>
          <a:ln w="50800">
            <a:solidFill>
              <a:srgbClr val="FFFFFF"/>
            </a:solidFill>
            <a:round/>
          </a:ln>
        </p:spPr>
        <p:txBody>
          <a:bodyPr/>
          <a:lstStyle>
            <a:lvl1pPr>
              <a:defRPr sz="3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/>
          <p:nvPr>
            <p:ph type="title"/>
          </p:nvPr>
        </p:nvSpPr>
        <p:spPr>
          <a:xfrm>
            <a:off x="304800" y="0"/>
            <a:ext cx="5470500" cy="654001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6" name="Shape 64"/>
          <p:cNvSpPr/>
          <p:nvPr/>
        </p:nvSpPr>
        <p:spPr>
          <a:xfrm>
            <a:off x="-11742" y="6373367"/>
            <a:ext cx="9155743" cy="27433"/>
          </a:xfrm>
          <a:prstGeom prst="rect">
            <a:avLst/>
          </a:prstGeom>
          <a:solidFill>
            <a:srgbClr val="1C45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87" name="Shape 65"/>
          <p:cNvSpPr/>
          <p:nvPr/>
        </p:nvSpPr>
        <p:spPr>
          <a:xfrm>
            <a:off x="-1" y="664521"/>
            <a:ext cx="9155743" cy="27433"/>
          </a:xfrm>
          <a:prstGeom prst="rect">
            <a:avLst/>
          </a:prstGeom>
          <a:solidFill>
            <a:srgbClr val="1C45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88" name="Shape 66"/>
          <p:cNvSpPr txBox="1"/>
          <p:nvPr/>
        </p:nvSpPr>
        <p:spPr>
          <a:xfrm>
            <a:off x="152400" y="6524441"/>
            <a:ext cx="2895600" cy="202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800"/>
            </a:lvl1pPr>
          </a:lstStyle>
          <a:p>
            <a:pPr/>
            <a:r>
              <a:t>© 2016 | The Coding Bootcamp - All Rights Reserved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Blank">
    <p:bg>
      <p:bgPr>
        <a:solidFill>
          <a:srgbClr val="3F3F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6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>
            <a:solidFill>
              <a:srgbClr val="42719B"/>
            </a:solidFill>
            <a:miter lim="8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7" name="Shape 69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8" name="Title Text"/>
          <p:cNvSpPr txBox="1"/>
          <p:nvPr>
            <p:ph type="title"/>
          </p:nvPr>
        </p:nvSpPr>
        <p:spPr>
          <a:xfrm>
            <a:off x="457200" y="3029740"/>
            <a:ext cx="6381601" cy="704101"/>
          </a:xfrm>
          <a:prstGeom prst="rect">
            <a:avLst/>
          </a:prstGeom>
          <a:ln w="50800">
            <a:solidFill>
              <a:srgbClr val="1C4587"/>
            </a:solidFill>
            <a:round/>
          </a:ln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9" name="Shape 72"/>
          <p:cNvSpPr txBox="1"/>
          <p:nvPr/>
        </p:nvSpPr>
        <p:spPr>
          <a:xfrm>
            <a:off x="152400" y="6524441"/>
            <a:ext cx="2895600" cy="202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800"/>
            </a:lvl1pPr>
          </a:lstStyle>
          <a:p>
            <a:pPr/>
            <a:r>
              <a:t>© 2016 | The Coding Bootcamp - All Rights Reserved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74"/>
          <p:cNvSpPr/>
          <p:nvPr/>
        </p:nvSpPr>
        <p:spPr>
          <a:xfrm>
            <a:off x="-11742" y="6373367"/>
            <a:ext cx="9155743" cy="27433"/>
          </a:xfrm>
          <a:prstGeom prst="rect">
            <a:avLst/>
          </a:prstGeom>
          <a:solidFill>
            <a:srgbClr val="6CCC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08" name="Shape 75"/>
          <p:cNvSpPr txBox="1"/>
          <p:nvPr/>
        </p:nvSpPr>
        <p:spPr>
          <a:xfrm>
            <a:off x="152400" y="6524441"/>
            <a:ext cx="2895600" cy="202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800"/>
            </a:lvl1pPr>
          </a:lstStyle>
          <a:p>
            <a:pPr/>
            <a:r>
              <a:t>© 2016 | Trilogy Education Services - All Rights Reserved</a:t>
            </a:r>
          </a:p>
        </p:txBody>
      </p:sp>
      <p:pic>
        <p:nvPicPr>
          <p:cNvPr id="109" name="Shape 76" descr="Shape 7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7137" y="6477000"/>
            <a:ext cx="412201" cy="3102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 lim="8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" name="Shape 25"/>
          <p:cNvSpPr/>
          <p:nvPr/>
        </p:nvSpPr>
        <p:spPr>
          <a:xfrm>
            <a:off x="426890" y="3737612"/>
            <a:ext cx="6335859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" name="Shape 27"/>
          <p:cNvSpPr txBox="1"/>
          <p:nvPr/>
        </p:nvSpPr>
        <p:spPr>
          <a:xfrm>
            <a:off x="6247491" y="6540234"/>
            <a:ext cx="2787651" cy="202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390606" y="2953541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77900" marR="0" indent="-4445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513839" marR="0" indent="-4978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19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4765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9337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3909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8481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305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slack.com/downloads/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g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g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g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gif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135"/>
          <p:cNvSpPr txBox="1"/>
          <p:nvPr>
            <p:ph type="title"/>
          </p:nvPr>
        </p:nvSpPr>
        <p:spPr>
          <a:xfrm>
            <a:off x="457199" y="3029740"/>
            <a:ext cx="6381602" cy="704101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The Coding Bootcamp: Day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19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Online Class</a:t>
            </a:r>
          </a:p>
        </p:txBody>
      </p:sp>
      <p:sp>
        <p:nvSpPr>
          <p:cNvPr id="238" name="Shape 220"/>
          <p:cNvSpPr txBox="1"/>
          <p:nvPr/>
        </p:nvSpPr>
        <p:spPr>
          <a:xfrm>
            <a:off x="83249" y="1774800"/>
            <a:ext cx="8977502" cy="2669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indent="228600" algn="ctr">
              <a:lnSpc>
                <a:spcPct val="90000"/>
              </a:lnSpc>
              <a:defRPr sz="3200"/>
            </a:pPr>
          </a:p>
          <a:p>
            <a:pPr indent="228600" algn="ctr">
              <a:lnSpc>
                <a:spcPct val="90000"/>
              </a:lnSpc>
              <a:defRPr b="1" sz="3200"/>
            </a:pPr>
            <a:r>
              <a:t>Office Hours</a:t>
            </a:r>
            <a:r>
              <a:rPr b="0"/>
              <a:t>: 5:45pm - 6:30pm</a:t>
            </a:r>
          </a:p>
          <a:p>
            <a:pPr indent="228600" algn="ctr">
              <a:lnSpc>
                <a:spcPct val="90000"/>
              </a:lnSpc>
              <a:defRPr sz="3200"/>
            </a:pPr>
          </a:p>
          <a:p>
            <a:pPr indent="228600" algn="ctr">
              <a:lnSpc>
                <a:spcPct val="90000"/>
              </a:lnSpc>
              <a:defRPr b="1" sz="3200"/>
            </a:pPr>
            <a:r>
              <a:t>Class</a:t>
            </a:r>
            <a:r>
              <a:rPr b="0"/>
              <a:t>: 6:30pm - 9:30pm</a:t>
            </a:r>
          </a:p>
          <a:p>
            <a:pPr indent="228600" algn="ctr">
              <a:lnSpc>
                <a:spcPct val="90000"/>
              </a:lnSpc>
              <a:defRPr sz="3200"/>
            </a:pPr>
          </a:p>
          <a:p>
            <a:pPr indent="228600" algn="ctr">
              <a:lnSpc>
                <a:spcPct val="90000"/>
              </a:lnSpc>
              <a:defRPr b="1" sz="3200"/>
            </a:pPr>
            <a:r>
              <a:t>Office Hours</a:t>
            </a:r>
            <a:r>
              <a:rPr b="0"/>
              <a:t>: 9:30pm - 10pm</a:t>
            </a:r>
          </a:p>
        </p:txBody>
      </p:sp>
      <p:sp>
        <p:nvSpPr>
          <p:cNvPr id="239" name="Shape 221"/>
          <p:cNvSpPr txBox="1"/>
          <p:nvPr/>
        </p:nvSpPr>
        <p:spPr>
          <a:xfrm>
            <a:off x="2259449" y="1026700"/>
            <a:ext cx="4625102" cy="639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3200"/>
            </a:lvl1pPr>
          </a:lstStyle>
          <a:p>
            <a:pPr/>
            <a:r>
              <a:t>Weekday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27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Online Class</a:t>
            </a:r>
          </a:p>
        </p:txBody>
      </p:sp>
      <p:sp>
        <p:nvSpPr>
          <p:cNvPr id="242" name="Shape 228"/>
          <p:cNvSpPr txBox="1"/>
          <p:nvPr/>
        </p:nvSpPr>
        <p:spPr>
          <a:xfrm>
            <a:off x="83249" y="1774800"/>
            <a:ext cx="8977502" cy="2669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indent="228600" algn="ctr">
              <a:lnSpc>
                <a:spcPct val="90000"/>
              </a:lnSpc>
              <a:defRPr sz="3200"/>
            </a:pPr>
          </a:p>
          <a:p>
            <a:pPr indent="228600" algn="ctr">
              <a:lnSpc>
                <a:spcPct val="90000"/>
              </a:lnSpc>
              <a:defRPr b="1" sz="3200"/>
            </a:pPr>
            <a:r>
              <a:t>Office Hours</a:t>
            </a:r>
            <a:r>
              <a:rPr b="0"/>
              <a:t>: 9:15am - 10:00am</a:t>
            </a:r>
          </a:p>
          <a:p>
            <a:pPr indent="228600" algn="ctr">
              <a:lnSpc>
                <a:spcPct val="90000"/>
              </a:lnSpc>
              <a:defRPr sz="3200"/>
            </a:pPr>
          </a:p>
          <a:p>
            <a:pPr indent="228600" algn="ctr">
              <a:lnSpc>
                <a:spcPct val="90000"/>
              </a:lnSpc>
              <a:defRPr b="1" sz="3200"/>
            </a:pPr>
            <a:r>
              <a:t>Class</a:t>
            </a:r>
            <a:r>
              <a:rPr b="0"/>
              <a:t>: 10:00am - 2:00pm</a:t>
            </a:r>
          </a:p>
          <a:p>
            <a:pPr indent="228600" algn="ctr">
              <a:lnSpc>
                <a:spcPct val="90000"/>
              </a:lnSpc>
              <a:defRPr sz="3200"/>
            </a:pPr>
          </a:p>
          <a:p>
            <a:pPr indent="228600" algn="ctr">
              <a:lnSpc>
                <a:spcPct val="90000"/>
              </a:lnSpc>
              <a:defRPr b="1" sz="3200"/>
            </a:pPr>
            <a:r>
              <a:t>Office Hours</a:t>
            </a:r>
            <a:r>
              <a:rPr b="0"/>
              <a:t>: 2:00pm - 2:30pm</a:t>
            </a:r>
          </a:p>
        </p:txBody>
      </p:sp>
      <p:sp>
        <p:nvSpPr>
          <p:cNvPr id="243" name="Shape 229"/>
          <p:cNvSpPr txBox="1"/>
          <p:nvPr/>
        </p:nvSpPr>
        <p:spPr>
          <a:xfrm>
            <a:off x="2259449" y="1026700"/>
            <a:ext cx="4625102" cy="639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3200"/>
            </a:lvl1pPr>
          </a:lstStyle>
          <a:p>
            <a:pPr/>
            <a:r>
              <a:t>Weekend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35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Online Class</a:t>
            </a:r>
          </a:p>
        </p:txBody>
      </p:sp>
      <p:sp>
        <p:nvSpPr>
          <p:cNvPr id="246" name="Shape 236"/>
          <p:cNvSpPr txBox="1"/>
          <p:nvPr/>
        </p:nvSpPr>
        <p:spPr>
          <a:xfrm>
            <a:off x="83249" y="2625150"/>
            <a:ext cx="8977502" cy="972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indent="228600" algn="ctr">
              <a:lnSpc>
                <a:spcPct val="90000"/>
              </a:lnSpc>
              <a:defRPr sz="3200"/>
            </a:pPr>
          </a:p>
          <a:p>
            <a:pPr indent="228600" algn="ctr">
              <a:lnSpc>
                <a:spcPct val="90000"/>
              </a:lnSpc>
              <a:defRPr sz="3200"/>
            </a:pPr>
            <a:r>
              <a:t>Office hours and class will be hosted on </a:t>
            </a:r>
            <a:r>
              <a:rPr b="1"/>
              <a:t>Zoom</a:t>
            </a:r>
            <a: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2"/>
          <p:cNvSpPr txBox="1"/>
          <p:nvPr>
            <p:ph type="title"/>
          </p:nvPr>
        </p:nvSpPr>
        <p:spPr>
          <a:xfrm>
            <a:off x="457199" y="3029740"/>
            <a:ext cx="6381602" cy="704101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Tools for Fools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48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Online Class</a:t>
            </a:r>
          </a:p>
        </p:txBody>
      </p:sp>
      <p:sp>
        <p:nvSpPr>
          <p:cNvPr id="251" name="Shape 249"/>
          <p:cNvSpPr txBox="1"/>
          <p:nvPr/>
        </p:nvSpPr>
        <p:spPr>
          <a:xfrm>
            <a:off x="83249" y="1670099"/>
            <a:ext cx="8977502" cy="2669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lnSpc>
                <a:spcPct val="90000"/>
              </a:lnSpc>
              <a:defRPr sz="3200"/>
            </a:pPr>
          </a:p>
          <a:p>
            <a:pPr algn="ctr">
              <a:lnSpc>
                <a:spcPct val="90000"/>
              </a:lnSpc>
              <a:defRPr sz="3200"/>
            </a:pPr>
            <a:r>
              <a:t>Slack</a:t>
            </a:r>
          </a:p>
          <a:p>
            <a:pPr indent="228600" algn="ctr">
              <a:lnSpc>
                <a:spcPct val="90000"/>
              </a:lnSpc>
              <a:defRPr sz="3200"/>
            </a:pPr>
          </a:p>
          <a:p>
            <a:pPr indent="228600" algn="ctr">
              <a:lnSpc>
                <a:spcPct val="90000"/>
              </a:lnSpc>
              <a:defRPr sz="3200"/>
            </a:pPr>
            <a:r>
              <a:t>Zoom</a:t>
            </a:r>
          </a:p>
          <a:p>
            <a:pPr indent="228600" algn="ctr">
              <a:lnSpc>
                <a:spcPct val="90000"/>
              </a:lnSpc>
              <a:defRPr sz="3200"/>
            </a:pPr>
          </a:p>
          <a:p>
            <a:pPr indent="228600" algn="ctr">
              <a:lnSpc>
                <a:spcPct val="90000"/>
              </a:lnSpc>
              <a:defRPr sz="3200"/>
            </a:pPr>
            <a:r>
              <a:t>Visual Studio Code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5"/>
          <p:cNvSpPr txBox="1"/>
          <p:nvPr>
            <p:ph type="title"/>
          </p:nvPr>
        </p:nvSpPr>
        <p:spPr>
          <a:xfrm>
            <a:off x="457199" y="3029740"/>
            <a:ext cx="6381602" cy="704101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Slack Desktop Client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61"/>
          <p:cNvSpPr txBox="1"/>
          <p:nvPr>
            <p:ph type="title"/>
          </p:nvPr>
        </p:nvSpPr>
        <p:spPr>
          <a:xfrm>
            <a:off x="304800" y="-1"/>
            <a:ext cx="5470500" cy="654002"/>
          </a:xfrm>
          <a:prstGeom prst="rect">
            <a:avLst/>
          </a:prstGeom>
        </p:spPr>
        <p:txBody>
          <a:bodyPr/>
          <a:lstStyle/>
          <a:p>
            <a:pPr/>
            <a:r>
              <a:t>Slack Desktop Client</a:t>
            </a:r>
          </a:p>
        </p:txBody>
      </p:sp>
      <p:sp>
        <p:nvSpPr>
          <p:cNvPr id="256" name="Shape 262"/>
          <p:cNvSpPr txBox="1"/>
          <p:nvPr/>
        </p:nvSpPr>
        <p:spPr>
          <a:xfrm>
            <a:off x="1493924" y="2145600"/>
            <a:ext cx="6055802" cy="2905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lnSpc>
                <a:spcPct val="115000"/>
              </a:lnSpc>
              <a:defRPr sz="2800"/>
            </a:pPr>
            <a:r>
              <a:t>Everyone take a moment to download the Slack Desktop App if you haven’t already!</a:t>
            </a:r>
          </a:p>
          <a:p>
            <a:pPr algn="ctr">
              <a:lnSpc>
                <a:spcPct val="115000"/>
              </a:lnSpc>
              <a:defRPr sz="2800"/>
            </a:pPr>
          </a:p>
          <a:p>
            <a:pPr algn="ctr">
              <a:lnSpc>
                <a:spcPct val="115000"/>
              </a:lnSpc>
              <a:defRPr sz="2800" u="sng">
                <a:solidFill>
                  <a:srgbClr val="0563C1"/>
                </a:solidFill>
              </a:defRPr>
            </a:pPr>
            <a:r>
              <a:rPr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https://slack.com/downloads/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68"/>
          <p:cNvSpPr txBox="1"/>
          <p:nvPr>
            <p:ph type="title"/>
          </p:nvPr>
        </p:nvSpPr>
        <p:spPr>
          <a:xfrm>
            <a:off x="457199" y="3029740"/>
            <a:ext cx="6381602" cy="704101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Slack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74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Slack Channels</a:t>
            </a:r>
          </a:p>
        </p:txBody>
      </p:sp>
      <p:sp>
        <p:nvSpPr>
          <p:cNvPr id="261" name="Shape 275"/>
          <p:cNvSpPr txBox="1"/>
          <p:nvPr/>
        </p:nvSpPr>
        <p:spPr>
          <a:xfrm>
            <a:off x="83249" y="897149"/>
            <a:ext cx="8977502" cy="48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b="1" sz="2800"/>
            </a:lvl1pPr>
          </a:lstStyle>
          <a:p>
            <a:pPr/>
            <a:r>
              <a:t>#zoom-rooms</a:t>
            </a: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185" y="1685104"/>
            <a:ext cx="7209115" cy="4386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82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#01-zoom-rooms</a:t>
            </a:r>
          </a:p>
        </p:txBody>
      </p:sp>
      <p:sp>
        <p:nvSpPr>
          <p:cNvPr id="265" name="Shape 283"/>
          <p:cNvSpPr txBox="1"/>
          <p:nvPr/>
        </p:nvSpPr>
        <p:spPr>
          <a:xfrm>
            <a:off x="79499" y="1630800"/>
            <a:ext cx="8977502" cy="2244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indent="228600" algn="ctr">
              <a:lnSpc>
                <a:spcPct val="90000"/>
              </a:lnSpc>
              <a:defRPr sz="3200"/>
            </a:pPr>
          </a:p>
          <a:p>
            <a:pPr indent="228600" algn="ctr">
              <a:lnSpc>
                <a:spcPct val="90000"/>
              </a:lnSpc>
              <a:defRPr b="1" sz="3200"/>
            </a:pPr>
            <a:r>
              <a:t>Links for Online Class</a:t>
            </a:r>
            <a:r>
              <a:rPr b="0"/>
              <a:t>:</a:t>
            </a:r>
          </a:p>
          <a:p>
            <a:pPr indent="228600" algn="ctr">
              <a:lnSpc>
                <a:spcPct val="90000"/>
              </a:lnSpc>
              <a:defRPr sz="3200"/>
            </a:pPr>
          </a:p>
          <a:p>
            <a:pPr indent="228600" algn="ctr">
              <a:lnSpc>
                <a:spcPct val="90000"/>
              </a:lnSpc>
              <a:defRPr sz="3200"/>
            </a:pPr>
            <a:r>
              <a:t>Main Room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141"/>
          <p:cNvSpPr txBox="1"/>
          <p:nvPr>
            <p:ph type="title"/>
          </p:nvPr>
        </p:nvSpPr>
        <p:spPr>
          <a:xfrm>
            <a:off x="304800" y="-1"/>
            <a:ext cx="5470500" cy="654002"/>
          </a:xfrm>
          <a:prstGeom prst="rect">
            <a:avLst/>
          </a:prstGeom>
        </p:spPr>
        <p:txBody>
          <a:bodyPr/>
          <a:lstStyle/>
          <a:p>
            <a:pPr/>
            <a:r>
              <a:t>Before We Begin...</a:t>
            </a:r>
          </a:p>
        </p:txBody>
      </p:sp>
      <p:sp>
        <p:nvSpPr>
          <p:cNvPr id="206" name="Shape 142"/>
          <p:cNvSpPr txBox="1"/>
          <p:nvPr/>
        </p:nvSpPr>
        <p:spPr>
          <a:xfrm>
            <a:off x="70174" y="3101999"/>
            <a:ext cx="9013502" cy="60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/>
            </a:lvl1pPr>
          </a:lstStyle>
          <a:p>
            <a:pPr/>
            <a:r>
              <a:t>Just a few notes about Zoom before we begin...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89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Slack Channels</a:t>
            </a:r>
          </a:p>
        </p:txBody>
      </p:sp>
      <p:sp>
        <p:nvSpPr>
          <p:cNvPr id="268" name="Shape 290"/>
          <p:cNvSpPr txBox="1"/>
          <p:nvPr/>
        </p:nvSpPr>
        <p:spPr>
          <a:xfrm>
            <a:off x="83249" y="897149"/>
            <a:ext cx="8977502" cy="48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b="1" sz="2800"/>
            </a:lvl1pPr>
          </a:lstStyle>
          <a:p>
            <a:pPr/>
            <a:r>
              <a:t>#01-class-activities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700" y="1626466"/>
            <a:ext cx="7294200" cy="4429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97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#02-class-activities</a:t>
            </a:r>
          </a:p>
        </p:txBody>
      </p:sp>
      <p:sp>
        <p:nvSpPr>
          <p:cNvPr id="272" name="Shape 298"/>
          <p:cNvSpPr txBox="1"/>
          <p:nvPr/>
        </p:nvSpPr>
        <p:spPr>
          <a:xfrm>
            <a:off x="83249" y="2357700"/>
            <a:ext cx="8977502" cy="1396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indent="228600" algn="ctr">
              <a:lnSpc>
                <a:spcPct val="90000"/>
              </a:lnSpc>
              <a:defRPr sz="3200"/>
            </a:pPr>
          </a:p>
          <a:p>
            <a:pPr indent="228600" algn="ctr">
              <a:lnSpc>
                <a:spcPct val="90000"/>
              </a:lnSpc>
              <a:defRPr sz="3200"/>
            </a:pPr>
            <a:r>
              <a:t>Activity files you’ll work on during class will be posted in </a:t>
            </a:r>
            <a:r>
              <a:rPr b="1"/>
              <a:t>#01-class-activities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304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Slack Channels</a:t>
            </a:r>
          </a:p>
        </p:txBody>
      </p:sp>
      <p:sp>
        <p:nvSpPr>
          <p:cNvPr id="275" name="Shape 305"/>
          <p:cNvSpPr txBox="1"/>
          <p:nvPr/>
        </p:nvSpPr>
        <p:spPr>
          <a:xfrm>
            <a:off x="83249" y="897149"/>
            <a:ext cx="8977502" cy="48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b="1" sz="2800"/>
            </a:lvl1pPr>
          </a:lstStyle>
          <a:p>
            <a:pPr/>
            <a:r>
              <a:t>#06-tech-support</a:t>
            </a:r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71" y="833915"/>
            <a:ext cx="8803458" cy="5359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312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#03-tech-support</a:t>
            </a:r>
          </a:p>
        </p:txBody>
      </p:sp>
      <p:sp>
        <p:nvSpPr>
          <p:cNvPr id="279" name="Shape 313"/>
          <p:cNvSpPr txBox="1"/>
          <p:nvPr/>
        </p:nvSpPr>
        <p:spPr>
          <a:xfrm>
            <a:off x="83249" y="2094750"/>
            <a:ext cx="8977502" cy="2244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indent="228600" algn="ctr">
              <a:lnSpc>
                <a:spcPct val="90000"/>
              </a:lnSpc>
              <a:defRPr sz="3200"/>
            </a:pPr>
          </a:p>
          <a:p>
            <a:pPr indent="228600" algn="ctr">
              <a:lnSpc>
                <a:spcPct val="90000"/>
              </a:lnSpc>
              <a:defRPr b="1" sz="3200"/>
            </a:pPr>
            <a:r>
              <a:t>Technical difficulties? Post in #06-tech-support!</a:t>
            </a:r>
          </a:p>
          <a:p>
            <a:pPr indent="228600" algn="ctr">
              <a:lnSpc>
                <a:spcPct val="90000"/>
              </a:lnSpc>
              <a:defRPr sz="3200"/>
            </a:pPr>
          </a:p>
          <a:p>
            <a:pPr indent="228600" algn="ctr">
              <a:lnSpc>
                <a:spcPct val="90000"/>
              </a:lnSpc>
              <a:defRPr sz="3200"/>
            </a:pPr>
            <a:r>
              <a:t>Your instructional staff &amp; classmates can help.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319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Slack Channels</a:t>
            </a:r>
          </a:p>
        </p:txBody>
      </p:sp>
      <p:sp>
        <p:nvSpPr>
          <p:cNvPr id="282" name="Shape 320"/>
          <p:cNvSpPr txBox="1"/>
          <p:nvPr/>
        </p:nvSpPr>
        <p:spPr>
          <a:xfrm>
            <a:off x="83249" y="897149"/>
            <a:ext cx="8977502" cy="48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b="1" sz="2800"/>
            </a:lvl1pPr>
          </a:lstStyle>
          <a:p>
            <a:pPr/>
            <a:r>
              <a:t>#02-ask-the-class</a:t>
            </a:r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120" y="1380691"/>
            <a:ext cx="7936480" cy="4869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327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#04-ask-the-class</a:t>
            </a:r>
          </a:p>
        </p:txBody>
      </p:sp>
      <p:sp>
        <p:nvSpPr>
          <p:cNvPr id="286" name="Shape 328"/>
          <p:cNvSpPr txBox="1"/>
          <p:nvPr/>
        </p:nvSpPr>
        <p:spPr>
          <a:xfrm>
            <a:off x="83249" y="1783200"/>
            <a:ext cx="8977502" cy="2244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indent="228600" algn="ctr">
              <a:lnSpc>
                <a:spcPct val="90000"/>
              </a:lnSpc>
              <a:defRPr sz="3200"/>
            </a:pPr>
          </a:p>
          <a:p>
            <a:pPr indent="228600" algn="ctr">
              <a:lnSpc>
                <a:spcPct val="90000"/>
              </a:lnSpc>
              <a:defRPr b="1" sz="3200"/>
            </a:pPr>
            <a:r>
              <a:t>Post questions about activities, homework, and projects in #02-ask-the-class.</a:t>
            </a:r>
          </a:p>
          <a:p>
            <a:pPr indent="228600" algn="ctr">
              <a:lnSpc>
                <a:spcPct val="90000"/>
              </a:lnSpc>
              <a:defRPr sz="3200"/>
            </a:pPr>
          </a:p>
          <a:p>
            <a:pPr indent="228600" algn="ctr">
              <a:lnSpc>
                <a:spcPct val="90000"/>
              </a:lnSpc>
              <a:defRPr sz="3200"/>
            </a:pPr>
            <a:r>
              <a:t>Your instructional staff &amp; classmates can help.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334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Slack Channels</a:t>
            </a:r>
          </a:p>
        </p:txBody>
      </p:sp>
      <p:sp>
        <p:nvSpPr>
          <p:cNvPr id="289" name="Shape 335"/>
          <p:cNvSpPr txBox="1"/>
          <p:nvPr/>
        </p:nvSpPr>
        <p:spPr>
          <a:xfrm>
            <a:off x="83249" y="897149"/>
            <a:ext cx="8977502" cy="48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b="1" sz="2800"/>
            </a:lvl1pPr>
          </a:lstStyle>
          <a:p>
            <a:pPr/>
            <a:r>
              <a:t>#04-shout-outs</a:t>
            </a:r>
          </a:p>
        </p:txBody>
      </p:sp>
      <p:pic>
        <p:nvPicPr>
          <p:cNvPr id="290" name="Shape 336" descr="Shape 3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3599" y="1601450"/>
            <a:ext cx="6936777" cy="4444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342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#05-shout-outs</a:t>
            </a:r>
          </a:p>
        </p:txBody>
      </p:sp>
      <p:sp>
        <p:nvSpPr>
          <p:cNvPr id="293" name="Shape 343"/>
          <p:cNvSpPr txBox="1"/>
          <p:nvPr/>
        </p:nvSpPr>
        <p:spPr>
          <a:xfrm>
            <a:off x="83249" y="2444100"/>
            <a:ext cx="8977502" cy="1820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indent="228600" algn="ctr">
              <a:lnSpc>
                <a:spcPct val="90000"/>
              </a:lnSpc>
              <a:defRPr b="1" sz="3200"/>
            </a:pPr>
            <a:r>
              <a:t>Does someone deserve a virtual high five?</a:t>
            </a:r>
          </a:p>
          <a:p>
            <a:pPr indent="228600" algn="ctr">
              <a:lnSpc>
                <a:spcPct val="90000"/>
              </a:lnSpc>
              <a:defRPr sz="3200"/>
            </a:pPr>
          </a:p>
          <a:p>
            <a:pPr indent="228600" algn="ctr">
              <a:lnSpc>
                <a:spcPct val="90000"/>
              </a:lnSpc>
              <a:defRPr sz="3200"/>
            </a:pPr>
            <a:r>
              <a:t>Post it in </a:t>
            </a:r>
            <a:r>
              <a:rPr b="1"/>
              <a:t>#04-shout-outs</a:t>
            </a:r>
            <a:r>
              <a:t> so we can celebrate each other.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349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Slack Channels</a:t>
            </a:r>
          </a:p>
        </p:txBody>
      </p:sp>
      <p:sp>
        <p:nvSpPr>
          <p:cNvPr id="296" name="Shape 350"/>
          <p:cNvSpPr txBox="1"/>
          <p:nvPr/>
        </p:nvSpPr>
        <p:spPr>
          <a:xfrm>
            <a:off x="83249" y="897149"/>
            <a:ext cx="8977502" cy="48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lnSpc>
                <a:spcPct val="90000"/>
              </a:lnSpc>
              <a:defRPr b="1" sz="2800"/>
            </a:lvl1pPr>
          </a:lstStyle>
          <a:p>
            <a:pPr/>
            <a:r>
              <a:t>#announcements</a:t>
            </a:r>
          </a:p>
        </p:txBody>
      </p:sp>
      <p:pic>
        <p:nvPicPr>
          <p:cNvPr id="297" name="Shape 351" descr="Shape 3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4306" y="1693799"/>
            <a:ext cx="6785221" cy="4352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357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#general</a:t>
            </a:r>
          </a:p>
        </p:txBody>
      </p:sp>
      <p:sp>
        <p:nvSpPr>
          <p:cNvPr id="300" name="Shape 358"/>
          <p:cNvSpPr txBox="1"/>
          <p:nvPr/>
        </p:nvSpPr>
        <p:spPr>
          <a:xfrm>
            <a:off x="83249" y="3027561"/>
            <a:ext cx="8977502" cy="972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indent="228600" algn="ctr">
              <a:lnSpc>
                <a:spcPct val="90000"/>
              </a:lnSpc>
              <a:defRPr sz="3200"/>
            </a:pPr>
            <a:r>
              <a:t>General</a:t>
            </a:r>
            <a:r>
              <a:rPr b="1"/>
              <a:t> </a:t>
            </a:r>
            <a:r>
              <a:t>class announcements are posted in </a:t>
            </a:r>
            <a:r>
              <a:rPr b="1"/>
              <a:t>#announcements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148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User Controls are located at the bottom of your Zoom</a:t>
            </a:r>
          </a:p>
        </p:txBody>
      </p:sp>
      <p:pic>
        <p:nvPicPr>
          <p:cNvPr id="209" name="Shape 149" descr="Shape 1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386" y="774024"/>
            <a:ext cx="7788824" cy="53099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79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Last, but not least...</a:t>
            </a:r>
          </a:p>
        </p:txBody>
      </p:sp>
      <p:sp>
        <p:nvSpPr>
          <p:cNvPr id="303" name="Shape 380"/>
          <p:cNvSpPr txBox="1"/>
          <p:nvPr/>
        </p:nvSpPr>
        <p:spPr>
          <a:xfrm>
            <a:off x="83249" y="2533650"/>
            <a:ext cx="8977502" cy="1396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indent="228600" algn="ctr">
              <a:lnSpc>
                <a:spcPct val="90000"/>
              </a:lnSpc>
              <a:defRPr sz="3200"/>
            </a:pPr>
            <a:r>
              <a:t>Add your </a:t>
            </a:r>
            <a:r>
              <a:rPr b="1"/>
              <a:t>real name</a:t>
            </a:r>
            <a:r>
              <a:t>, and </a:t>
            </a:r>
            <a:r>
              <a:rPr b="1"/>
              <a:t>picture</a:t>
            </a:r>
            <a:r>
              <a:t> to Slack, it will help everyone start memorizing each other’s names and faces!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86"/>
          <p:cNvSpPr txBox="1"/>
          <p:nvPr>
            <p:ph type="title"/>
          </p:nvPr>
        </p:nvSpPr>
        <p:spPr>
          <a:xfrm>
            <a:off x="304800" y="-1"/>
            <a:ext cx="5470500" cy="654002"/>
          </a:xfrm>
          <a:prstGeom prst="rect">
            <a:avLst/>
          </a:prstGeom>
        </p:spPr>
        <p:txBody>
          <a:bodyPr/>
          <a:lstStyle/>
          <a:p>
            <a:pPr/>
            <a:r>
              <a:t>Slack Profile</a:t>
            </a:r>
          </a:p>
        </p:txBody>
      </p:sp>
      <p:pic>
        <p:nvPicPr>
          <p:cNvPr id="308" name="Shape 387" descr="Shape 387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806400"/>
            <a:ext cx="8839200" cy="552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93"/>
          <p:cNvSpPr txBox="1"/>
          <p:nvPr>
            <p:ph type="title"/>
          </p:nvPr>
        </p:nvSpPr>
        <p:spPr>
          <a:xfrm>
            <a:off x="457199" y="3029740"/>
            <a:ext cx="6381602" cy="704101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Zoom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99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Sign up for a personal Zoom account at Zoom.us</a:t>
            </a:r>
          </a:p>
        </p:txBody>
      </p:sp>
      <p:pic>
        <p:nvPicPr>
          <p:cNvPr id="313" name="Shape 400" descr="Shape 400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806400"/>
            <a:ext cx="8839200" cy="552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406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Sign up for a personal Zoom account at Zoom.us</a:t>
            </a:r>
          </a:p>
        </p:txBody>
      </p:sp>
      <p:sp>
        <p:nvSpPr>
          <p:cNvPr id="316" name="Shape 407"/>
          <p:cNvSpPr txBox="1"/>
          <p:nvPr/>
        </p:nvSpPr>
        <p:spPr>
          <a:xfrm>
            <a:off x="83249" y="2814299"/>
            <a:ext cx="8977502" cy="972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indent="228600" algn="ctr">
              <a:lnSpc>
                <a:spcPct val="90000"/>
              </a:lnSpc>
              <a:defRPr sz="3200"/>
            </a:lvl1pPr>
          </a:lstStyle>
          <a:p>
            <a:pPr/>
            <a:r>
              <a:t>You can use your personal ID to meet with classmates outside of class hours (40 min max)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413"/>
          <p:cNvSpPr txBox="1"/>
          <p:nvPr>
            <p:ph type="title"/>
          </p:nvPr>
        </p:nvSpPr>
        <p:spPr>
          <a:xfrm>
            <a:off x="457199" y="3029740"/>
            <a:ext cx="6381602" cy="704101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Zoom Client Settings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419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Zoom Client Settings</a:t>
            </a:r>
          </a:p>
        </p:txBody>
      </p:sp>
      <p:sp>
        <p:nvSpPr>
          <p:cNvPr id="321" name="Shape 420"/>
          <p:cNvSpPr txBox="1"/>
          <p:nvPr/>
        </p:nvSpPr>
        <p:spPr>
          <a:xfrm>
            <a:off x="83249" y="2429849"/>
            <a:ext cx="8977502" cy="2348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lnSpc>
                <a:spcPct val="115000"/>
              </a:lnSpc>
              <a:defRPr b="1" sz="2800"/>
            </a:pPr>
            <a:r>
              <a:t>Make sure you’re logged into your new zoom account!</a:t>
            </a:r>
          </a:p>
          <a:p>
            <a:pPr algn="ctr">
              <a:lnSpc>
                <a:spcPct val="115000"/>
              </a:lnSpc>
              <a:defRPr b="1" sz="2800"/>
            </a:pPr>
          </a:p>
          <a:p>
            <a:pPr algn="ctr">
              <a:lnSpc>
                <a:spcPct val="115000"/>
              </a:lnSpc>
              <a:defRPr sz="2800"/>
            </a:pPr>
            <a:r>
              <a:t>Next, click “Zoom -&gt; Preferences”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426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Zoom Client Settings</a:t>
            </a:r>
          </a:p>
        </p:txBody>
      </p:sp>
      <p:pic>
        <p:nvPicPr>
          <p:cNvPr id="324" name="Shape 427" descr="Shape 4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7674" y="2145700"/>
            <a:ext cx="3288652" cy="3699725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428"/>
          <p:cNvSpPr txBox="1"/>
          <p:nvPr/>
        </p:nvSpPr>
        <p:spPr>
          <a:xfrm>
            <a:off x="230600" y="912400"/>
            <a:ext cx="8692800" cy="1508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lnSpc>
                <a:spcPct val="115000"/>
              </a:lnSpc>
              <a:defRPr b="1" sz="2800"/>
            </a:pPr>
            <a:r>
              <a:t>Video tab:</a:t>
            </a:r>
            <a:r>
              <a:rPr b="0"/>
              <a:t> Check "</a:t>
            </a:r>
            <a:r>
              <a:rPr b="0" i="1"/>
              <a:t>Always display participants name on their video</a:t>
            </a:r>
            <a:r>
              <a:rPr b="0"/>
              <a:t>"</a:t>
            </a:r>
          </a:p>
        </p:txBody>
      </p:sp>
      <p:sp>
        <p:nvSpPr>
          <p:cNvPr id="326" name="Shape 429"/>
          <p:cNvSpPr/>
          <p:nvPr/>
        </p:nvSpPr>
        <p:spPr>
          <a:xfrm>
            <a:off x="2948575" y="2515224"/>
            <a:ext cx="3259501" cy="18651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435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Zoom Client Settings</a:t>
            </a:r>
          </a:p>
        </p:txBody>
      </p:sp>
      <p:pic>
        <p:nvPicPr>
          <p:cNvPr id="329" name="Shape 436" descr="Shape 4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0262" y="2637700"/>
            <a:ext cx="5111077" cy="3291526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Shape 437"/>
          <p:cNvSpPr txBox="1"/>
          <p:nvPr/>
        </p:nvSpPr>
        <p:spPr>
          <a:xfrm>
            <a:off x="110300" y="892349"/>
            <a:ext cx="8883300" cy="1974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lnSpc>
                <a:spcPct val="115000"/>
              </a:lnSpc>
              <a:defRPr b="1" sz="2800"/>
            </a:pPr>
            <a:r>
              <a:t>General:</a:t>
            </a:r>
          </a:p>
          <a:p>
            <a:pPr>
              <a:lnSpc>
                <a:spcPct val="115000"/>
              </a:lnSpc>
              <a:defRPr sz="2800"/>
            </a:pPr>
            <a:r>
              <a:t>- Check "</a:t>
            </a:r>
            <a:r>
              <a:rPr i="1"/>
              <a:t>Use Dual Monitors</a:t>
            </a:r>
            <a:r>
              <a:t>" and</a:t>
            </a:r>
          </a:p>
          <a:p>
            <a:pPr>
              <a:lnSpc>
                <a:spcPct val="115000"/>
              </a:lnSpc>
              <a:defRPr sz="2800"/>
            </a:pPr>
            <a:r>
              <a:t>- Uncheck “</a:t>
            </a:r>
            <a:r>
              <a:rPr i="1"/>
              <a:t>Full screen auto upon entering meeting</a:t>
            </a:r>
            <a: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443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Zoom Client Settings</a:t>
            </a:r>
          </a:p>
        </p:txBody>
      </p:sp>
      <p:pic>
        <p:nvPicPr>
          <p:cNvPr id="333" name="Shape 444" descr="Shape 44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1975" y="2370500"/>
            <a:ext cx="3760050" cy="3905976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445"/>
          <p:cNvSpPr txBox="1"/>
          <p:nvPr/>
        </p:nvSpPr>
        <p:spPr>
          <a:xfrm>
            <a:off x="110299" y="882325"/>
            <a:ext cx="8913302" cy="1043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lnSpc>
                <a:spcPct val="115000"/>
              </a:lnSpc>
              <a:defRPr b="1" sz="2800"/>
            </a:pPr>
            <a:r>
              <a:t>Accessibility:</a:t>
            </a:r>
            <a:r>
              <a:rPr b="0"/>
              <a:t> Check “</a:t>
            </a:r>
            <a:r>
              <a:rPr b="0" i="1"/>
              <a:t>Always show meeting controls</a:t>
            </a:r>
            <a:r>
              <a:rPr b="0"/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155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Microphone and Camera Settings</a:t>
            </a:r>
          </a:p>
        </p:txBody>
      </p:sp>
      <p:sp>
        <p:nvSpPr>
          <p:cNvPr id="212" name="Shape 156"/>
          <p:cNvSpPr txBox="1"/>
          <p:nvPr/>
        </p:nvSpPr>
        <p:spPr>
          <a:xfrm>
            <a:off x="83249" y="850949"/>
            <a:ext cx="8977502" cy="54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indent="228600" algn="ctr">
              <a:lnSpc>
                <a:spcPct val="90000"/>
              </a:lnSpc>
              <a:defRPr b="1" sz="3200"/>
            </a:pPr>
            <a:r>
              <a:t>Mute yourself </a:t>
            </a:r>
            <a:r>
              <a:rPr b="0"/>
              <a:t>unless you’re speaking</a:t>
            </a:r>
          </a:p>
        </p:txBody>
      </p:sp>
      <p:sp>
        <p:nvSpPr>
          <p:cNvPr id="213" name="Shape 157"/>
          <p:cNvSpPr txBox="1"/>
          <p:nvPr/>
        </p:nvSpPr>
        <p:spPr>
          <a:xfrm>
            <a:off x="83249" y="4889549"/>
            <a:ext cx="8977502" cy="972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indent="228600" algn="ctr">
              <a:lnSpc>
                <a:spcPct val="90000"/>
              </a:lnSpc>
              <a:defRPr b="1" sz="3200"/>
            </a:pPr>
            <a:r>
              <a:t>Leave video on</a:t>
            </a:r>
            <a:r>
              <a:rPr b="0"/>
              <a:t> during class so the instructor can see you! </a:t>
            </a:r>
          </a:p>
        </p:txBody>
      </p:sp>
      <p:pic>
        <p:nvPicPr>
          <p:cNvPr id="214" name="Shape 158" descr="Shape 15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7975" y="2677924"/>
            <a:ext cx="3448050" cy="106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451"/>
          <p:cNvSpPr txBox="1"/>
          <p:nvPr>
            <p:ph type="title"/>
          </p:nvPr>
        </p:nvSpPr>
        <p:spPr>
          <a:xfrm>
            <a:off x="457199" y="3029740"/>
            <a:ext cx="6381602" cy="704101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Features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457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Use Gallery View to see all your classmates!</a:t>
            </a:r>
          </a:p>
        </p:txBody>
      </p:sp>
      <p:pic>
        <p:nvPicPr>
          <p:cNvPr id="339" name="Shape 458" descr="Shape 45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125" y="1167424"/>
            <a:ext cx="8323751" cy="4523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464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Use Gallery View to see all your classmates!</a:t>
            </a:r>
          </a:p>
        </p:txBody>
      </p:sp>
      <p:sp>
        <p:nvSpPr>
          <p:cNvPr id="344" name="Shape 465"/>
          <p:cNvSpPr txBox="1"/>
          <p:nvPr/>
        </p:nvSpPr>
        <p:spPr>
          <a:xfrm>
            <a:off x="1333500" y="2877599"/>
            <a:ext cx="6116100" cy="94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lnSpc>
                <a:spcPct val="90000"/>
              </a:lnSpc>
              <a:defRPr b="1" sz="2800"/>
            </a:pPr>
            <a:r>
              <a:t>Try it! </a:t>
            </a:r>
            <a:r>
              <a:rPr b="0"/>
              <a:t>Switch between “Speaker View” and “Gallery View” on Zoom!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471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Instructor shares screen during lecture</a:t>
            </a:r>
          </a:p>
        </p:txBody>
      </p:sp>
      <p:pic>
        <p:nvPicPr>
          <p:cNvPr id="347" name="Shape 472" descr="Shape 47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398" y="905201"/>
            <a:ext cx="8839204" cy="5199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478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Instructor shares screen during lecture</a:t>
            </a:r>
          </a:p>
        </p:txBody>
      </p:sp>
      <p:sp>
        <p:nvSpPr>
          <p:cNvPr id="350" name="Shape 479"/>
          <p:cNvSpPr txBox="1"/>
          <p:nvPr/>
        </p:nvSpPr>
        <p:spPr>
          <a:xfrm>
            <a:off x="220574" y="2877599"/>
            <a:ext cx="8622602" cy="103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/>
            </a:lvl1pPr>
          </a:lstStyle>
          <a:p>
            <a:pPr/>
            <a:r>
              <a:t>Move the Participants tab to your other monitor to avoid covering the shared screen!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485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Students can share while asking / answering questions</a:t>
            </a:r>
          </a:p>
        </p:txBody>
      </p:sp>
      <p:pic>
        <p:nvPicPr>
          <p:cNvPr id="353" name="Shape 486" descr="Shape 486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806400"/>
            <a:ext cx="8839200" cy="552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492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Students can share while asking / answering questions</a:t>
            </a:r>
          </a:p>
        </p:txBody>
      </p:sp>
      <p:sp>
        <p:nvSpPr>
          <p:cNvPr id="356" name="Shape 493"/>
          <p:cNvSpPr txBox="1"/>
          <p:nvPr/>
        </p:nvSpPr>
        <p:spPr>
          <a:xfrm>
            <a:off x="80200" y="3022949"/>
            <a:ext cx="8993700" cy="1063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lnSpc>
                <a:spcPct val="90000"/>
              </a:lnSpc>
              <a:defRPr b="1" sz="3200"/>
            </a:pPr>
            <a:r>
              <a:t>Try it! </a:t>
            </a:r>
            <a:r>
              <a:rPr b="0"/>
              <a:t>Share your screen with the class!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499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Moving to group zoom room for activities</a:t>
            </a:r>
          </a:p>
        </p:txBody>
      </p:sp>
      <p:sp>
        <p:nvSpPr>
          <p:cNvPr id="359" name="Shape 500"/>
          <p:cNvSpPr txBox="1"/>
          <p:nvPr/>
        </p:nvSpPr>
        <p:spPr>
          <a:xfrm>
            <a:off x="49849" y="2875650"/>
            <a:ext cx="9051002" cy="1109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200"/>
            </a:lvl1pPr>
          </a:lstStyle>
          <a:p>
            <a:pPr/>
            <a:r>
              <a:t>For group activities, you will receive a prompt to move into your breakout room.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506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Moving to group zoom room for activities</a:t>
            </a:r>
          </a:p>
        </p:txBody>
      </p:sp>
      <p:pic>
        <p:nvPicPr>
          <p:cNvPr id="362" name="Shape 507" descr="Shape 507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806400"/>
            <a:ext cx="8839200" cy="552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513"/>
          <p:cNvSpPr txBox="1"/>
          <p:nvPr>
            <p:ph type="title"/>
          </p:nvPr>
        </p:nvSpPr>
        <p:spPr>
          <a:xfrm>
            <a:off x="304800" y="-1"/>
            <a:ext cx="6192300" cy="654002"/>
          </a:xfrm>
          <a:prstGeom prst="rect">
            <a:avLst/>
          </a:prstGeom>
        </p:spPr>
        <p:txBody>
          <a:bodyPr/>
          <a:lstStyle/>
          <a:p>
            <a:pPr/>
            <a:r>
              <a:t>Moving to group zoom room for activities</a:t>
            </a:r>
          </a:p>
        </p:txBody>
      </p:sp>
      <p:sp>
        <p:nvSpPr>
          <p:cNvPr id="365" name="Shape 514"/>
          <p:cNvSpPr txBox="1"/>
          <p:nvPr/>
        </p:nvSpPr>
        <p:spPr>
          <a:xfrm>
            <a:off x="220574" y="2215800"/>
            <a:ext cx="8542502" cy="2329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3000"/>
            </a:pPr>
            <a:r>
              <a:t>Join your breakout rooms when the prompt shows up! </a:t>
            </a:r>
          </a:p>
          <a:p>
            <a:pPr algn="ctr">
              <a:defRPr sz="3000"/>
            </a:pPr>
          </a:p>
          <a:p>
            <a:pPr algn="ctr">
              <a:defRPr sz="3000"/>
            </a:pPr>
            <a:r>
              <a:t>Say “Hi” to your group mates and I’ll bring everyone back!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172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Participant Window &amp; Raise Hand</a:t>
            </a:r>
          </a:p>
        </p:txBody>
      </p:sp>
      <p:sp>
        <p:nvSpPr>
          <p:cNvPr id="219" name="Shape 173"/>
          <p:cNvSpPr txBox="1"/>
          <p:nvPr/>
        </p:nvSpPr>
        <p:spPr>
          <a:xfrm>
            <a:off x="83249" y="2179800"/>
            <a:ext cx="8977502" cy="2244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indent="228600" algn="ctr">
              <a:lnSpc>
                <a:spcPct val="90000"/>
              </a:lnSpc>
              <a:defRPr sz="3200"/>
            </a:pPr>
            <a:r>
              <a:t>Click </a:t>
            </a:r>
            <a:r>
              <a:rPr b="1"/>
              <a:t>“Participants” </a:t>
            </a:r>
            <a:r>
              <a:t>button to open menu, you’ll see a </a:t>
            </a:r>
            <a:r>
              <a:rPr b="1"/>
              <a:t>“Raise Hand”</a:t>
            </a:r>
            <a:r>
              <a:t> button here</a:t>
            </a:r>
          </a:p>
          <a:p>
            <a:pPr indent="228600" algn="ctr">
              <a:lnSpc>
                <a:spcPct val="90000"/>
              </a:lnSpc>
              <a:defRPr sz="3200"/>
            </a:pPr>
          </a:p>
          <a:p>
            <a:pPr indent="228600" algn="ctr">
              <a:lnSpc>
                <a:spcPct val="90000"/>
              </a:lnSpc>
              <a:defRPr sz="3200"/>
            </a:pPr>
            <a:r>
              <a:t>You can also </a:t>
            </a:r>
            <a:r>
              <a:rPr b="1"/>
              <a:t>“Lower Hand” </a:t>
            </a:r>
            <a:r>
              <a:t>after raising in this menu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520"/>
          <p:cNvSpPr txBox="1"/>
          <p:nvPr>
            <p:ph type="title"/>
          </p:nvPr>
        </p:nvSpPr>
        <p:spPr>
          <a:xfrm>
            <a:off x="304800" y="-1"/>
            <a:ext cx="5470500" cy="654002"/>
          </a:xfrm>
          <a:prstGeom prst="rect">
            <a:avLst/>
          </a:prstGeom>
        </p:spPr>
        <p:txBody>
          <a:bodyPr/>
          <a:lstStyle/>
          <a:p>
            <a:pPr/>
            <a:r>
              <a:t>Broadcast Messages</a:t>
            </a:r>
          </a:p>
        </p:txBody>
      </p:sp>
      <p:sp>
        <p:nvSpPr>
          <p:cNvPr id="368" name="Shape 521"/>
          <p:cNvSpPr txBox="1"/>
          <p:nvPr/>
        </p:nvSpPr>
        <p:spPr>
          <a:xfrm>
            <a:off x="59800" y="837324"/>
            <a:ext cx="9021000" cy="1796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800"/>
            </a:pPr>
            <a:r>
              <a:t>Be on the lookout for Broadcast Messages from the instructor while in breakout rooms! </a:t>
            </a:r>
          </a:p>
          <a:p>
            <a:pPr algn="ctr">
              <a:defRPr sz="2800"/>
            </a:pPr>
          </a:p>
        </p:txBody>
      </p:sp>
      <p:pic>
        <p:nvPicPr>
          <p:cNvPr id="369" name="Shape 522" descr="Shape 5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349" y="1913850"/>
            <a:ext cx="7479902" cy="4206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528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Anonymous Polls: How was that last activity?</a:t>
            </a:r>
          </a:p>
        </p:txBody>
      </p:sp>
      <p:pic>
        <p:nvPicPr>
          <p:cNvPr id="372" name="Shape 529" descr="Shape 5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63" y="1036198"/>
            <a:ext cx="8912876" cy="4938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542"/>
          <p:cNvSpPr txBox="1"/>
          <p:nvPr>
            <p:ph type="title"/>
          </p:nvPr>
        </p:nvSpPr>
        <p:spPr>
          <a:xfrm>
            <a:off x="457199" y="3029740"/>
            <a:ext cx="6381602" cy="704101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Visual Studio Code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548"/>
          <p:cNvSpPr txBox="1"/>
          <p:nvPr>
            <p:ph type="title"/>
          </p:nvPr>
        </p:nvSpPr>
        <p:spPr>
          <a:xfrm>
            <a:off x="304800" y="-1"/>
            <a:ext cx="83820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Pre-work should have asked you to install VS Code</a:t>
            </a:r>
          </a:p>
        </p:txBody>
      </p:sp>
      <p:sp>
        <p:nvSpPr>
          <p:cNvPr id="377" name="Shape 549"/>
          <p:cNvSpPr txBox="1"/>
          <p:nvPr/>
        </p:nvSpPr>
        <p:spPr>
          <a:xfrm>
            <a:off x="83249" y="850950"/>
            <a:ext cx="8977502" cy="548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indent="228600" algn="ctr">
              <a:lnSpc>
                <a:spcPct val="90000"/>
              </a:lnSpc>
              <a:defRPr sz="3200"/>
            </a:lvl1pPr>
          </a:lstStyle>
          <a:p>
            <a:pPr/>
            <a:r>
              <a:t>Visual Studio Code is an editor for our code</a:t>
            </a:r>
          </a:p>
        </p:txBody>
      </p:sp>
      <p:pic>
        <p:nvPicPr>
          <p:cNvPr id="378" name="Shape 550" descr="Shape 5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8499" y="1425325"/>
            <a:ext cx="6087574" cy="4882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556"/>
          <p:cNvSpPr txBox="1"/>
          <p:nvPr>
            <p:ph type="title"/>
          </p:nvPr>
        </p:nvSpPr>
        <p:spPr>
          <a:xfrm>
            <a:off x="457199" y="3029740"/>
            <a:ext cx="6381602" cy="704101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VS Code Installation Check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562"/>
          <p:cNvSpPr txBox="1"/>
          <p:nvPr>
            <p:ph type="title"/>
          </p:nvPr>
        </p:nvSpPr>
        <p:spPr>
          <a:xfrm>
            <a:off x="457199" y="3029740"/>
            <a:ext cx="6381602" cy="704101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Get Your Screens Right...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568"/>
          <p:cNvSpPr txBox="1"/>
          <p:nvPr>
            <p:ph type="title"/>
          </p:nvPr>
        </p:nvSpPr>
        <p:spPr>
          <a:xfrm>
            <a:off x="304800" y="-1"/>
            <a:ext cx="54705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Get Your Screens Right...</a:t>
            </a:r>
          </a:p>
        </p:txBody>
      </p:sp>
      <p:sp>
        <p:nvSpPr>
          <p:cNvPr id="389" name="Shape 569"/>
          <p:cNvSpPr txBox="1"/>
          <p:nvPr/>
        </p:nvSpPr>
        <p:spPr>
          <a:xfrm>
            <a:off x="266700" y="924824"/>
            <a:ext cx="8610600" cy="3965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b="1" sz="3000"/>
            </a:pPr>
            <a:r>
              <a:t>Before every class:</a:t>
            </a:r>
          </a:p>
          <a:p>
            <a:pPr>
              <a:defRPr sz="3000"/>
            </a:pPr>
          </a:p>
          <a:p>
            <a:pPr marL="457200" indent="-495300">
              <a:buClr>
                <a:srgbClr val="000000"/>
              </a:buClr>
              <a:buSzPts val="3000"/>
              <a:buFont typeface="Arial"/>
              <a:buChar char="•"/>
              <a:defRPr sz="3000"/>
            </a:pPr>
            <a:r>
              <a:t>Open Slack</a:t>
            </a:r>
          </a:p>
          <a:p>
            <a:pPr>
              <a:defRPr sz="3000"/>
            </a:pPr>
          </a:p>
          <a:p>
            <a:pPr marL="457200" indent="-495300">
              <a:buClr>
                <a:srgbClr val="000000"/>
              </a:buClr>
              <a:buSzPts val="3000"/>
              <a:buFont typeface="Arial"/>
              <a:buChar char="•"/>
              <a:defRPr sz="3000"/>
            </a:pPr>
            <a:r>
              <a:t>Open Zoom Main Room</a:t>
            </a:r>
          </a:p>
          <a:p>
            <a:pPr>
              <a:defRPr sz="3000"/>
            </a:pPr>
          </a:p>
          <a:p>
            <a:pPr marL="457200" indent="-495300">
              <a:buClr>
                <a:srgbClr val="000000"/>
              </a:buClr>
              <a:buSzPts val="3000"/>
              <a:buFont typeface="Arial"/>
              <a:buChar char="•"/>
              <a:defRPr sz="3000"/>
            </a:pPr>
            <a:r>
              <a:t>Open Bootcampspot, mark attendance</a:t>
            </a:r>
          </a:p>
          <a:p>
            <a:pPr>
              <a:defRPr sz="3000"/>
            </a:pPr>
          </a:p>
          <a:p>
            <a:pPr marL="457200" indent="-495300">
              <a:buClr>
                <a:srgbClr val="000000"/>
              </a:buClr>
              <a:buSzPts val="3000"/>
              <a:buFont typeface="Arial"/>
              <a:buChar char="•"/>
              <a:defRPr sz="3000"/>
            </a:pPr>
            <a:r>
              <a:t>Open VS Code, get ready to learn!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575"/>
          <p:cNvSpPr txBox="1"/>
          <p:nvPr>
            <p:ph type="title"/>
          </p:nvPr>
        </p:nvSpPr>
        <p:spPr>
          <a:xfrm>
            <a:off x="304800" y="-1"/>
            <a:ext cx="5470500" cy="654002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Get Your Screens Right...</a:t>
            </a:r>
          </a:p>
        </p:txBody>
      </p:sp>
      <p:sp>
        <p:nvSpPr>
          <p:cNvPr id="392" name="Shape 576"/>
          <p:cNvSpPr txBox="1"/>
          <p:nvPr/>
        </p:nvSpPr>
        <p:spPr>
          <a:xfrm>
            <a:off x="266700" y="896375"/>
            <a:ext cx="8610600" cy="475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b="1" sz="3000"/>
            </a:pPr>
            <a:r>
              <a:t>Screen 1 (Projector):</a:t>
            </a:r>
          </a:p>
          <a:p>
            <a:pPr>
              <a:defRPr sz="3000"/>
            </a:pPr>
          </a:p>
          <a:p>
            <a:pPr marL="457200" indent="-495300">
              <a:buClr>
                <a:srgbClr val="000000"/>
              </a:buClr>
              <a:buSzPts val="3000"/>
              <a:buFont typeface="Arial"/>
              <a:buChar char="•"/>
              <a:defRPr sz="3000"/>
            </a:pPr>
            <a:r>
              <a:t>Zoom</a:t>
            </a:r>
          </a:p>
          <a:p>
            <a:pPr>
              <a:defRPr b="1" sz="2400"/>
            </a:pPr>
          </a:p>
          <a:p>
            <a:pPr>
              <a:defRPr b="1" sz="3000"/>
            </a:pPr>
            <a:r>
              <a:t>Screen 2 (Workspace):</a:t>
            </a:r>
          </a:p>
          <a:p>
            <a:pPr>
              <a:defRPr sz="3000"/>
            </a:pPr>
          </a:p>
          <a:p>
            <a:pPr marL="457200" indent="-495300">
              <a:buClr>
                <a:srgbClr val="000000"/>
              </a:buClr>
              <a:buSzPts val="3000"/>
              <a:buFont typeface="Arial"/>
              <a:buChar char="•"/>
              <a:defRPr sz="3000"/>
            </a:pPr>
            <a:r>
              <a:t>Slack</a:t>
            </a:r>
          </a:p>
          <a:p>
            <a:pPr>
              <a:defRPr sz="3000"/>
            </a:pPr>
          </a:p>
          <a:p>
            <a:pPr marL="457200" indent="-495300">
              <a:buClr>
                <a:srgbClr val="000000"/>
              </a:buClr>
              <a:buSzPts val="3000"/>
              <a:buFont typeface="Arial"/>
              <a:buChar char="•"/>
              <a:defRPr sz="3000"/>
            </a:pPr>
            <a:r>
              <a:t>VS Code</a:t>
            </a:r>
          </a:p>
          <a:p>
            <a:pPr>
              <a:defRPr sz="3000"/>
            </a:pPr>
          </a:p>
          <a:p>
            <a:pPr marL="457200" indent="-495300">
              <a:buClr>
                <a:srgbClr val="000000"/>
              </a:buClr>
              <a:buSzPts val="3000"/>
              <a:buFont typeface="Arial"/>
              <a:buChar char="•"/>
              <a:defRPr sz="3000"/>
            </a:pPr>
            <a:r>
              <a:t>Bootcampspot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582"/>
          <p:cNvSpPr txBox="1"/>
          <p:nvPr>
            <p:ph type="title"/>
          </p:nvPr>
        </p:nvSpPr>
        <p:spPr>
          <a:xfrm>
            <a:off x="457199" y="3029740"/>
            <a:ext cx="6381602" cy="704101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Break Time!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588"/>
          <p:cNvSpPr txBox="1"/>
          <p:nvPr>
            <p:ph type="title"/>
          </p:nvPr>
        </p:nvSpPr>
        <p:spPr>
          <a:xfrm>
            <a:off x="457199" y="3029740"/>
            <a:ext cx="6381602" cy="704101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Let’s Get into the Pre-work!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181"/>
          <p:cNvSpPr txBox="1"/>
          <p:nvPr>
            <p:ph type="title"/>
          </p:nvPr>
        </p:nvSpPr>
        <p:spPr>
          <a:xfrm>
            <a:off x="304800" y="-1"/>
            <a:ext cx="5470500" cy="654002"/>
          </a:xfrm>
          <a:prstGeom prst="rect">
            <a:avLst/>
          </a:prstGeom>
        </p:spPr>
        <p:txBody>
          <a:bodyPr/>
          <a:lstStyle/>
          <a:p>
            <a:pPr/>
            <a:r>
              <a:t>Participant Window &amp; Raise Hand</a:t>
            </a:r>
          </a:p>
        </p:txBody>
      </p:sp>
      <p:pic>
        <p:nvPicPr>
          <p:cNvPr id="224" name="Shape 182" descr="Shape 18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806400"/>
            <a:ext cx="8839200" cy="4972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594"/>
          <p:cNvSpPr txBox="1"/>
          <p:nvPr>
            <p:ph type="title"/>
          </p:nvPr>
        </p:nvSpPr>
        <p:spPr>
          <a:xfrm>
            <a:off x="457199" y="3029740"/>
            <a:ext cx="6381602" cy="704101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188"/>
          <p:cNvSpPr txBox="1"/>
          <p:nvPr>
            <p:ph type="title"/>
          </p:nvPr>
        </p:nvSpPr>
        <p:spPr>
          <a:xfrm>
            <a:off x="304800" y="-1"/>
            <a:ext cx="5470500" cy="654002"/>
          </a:xfrm>
          <a:prstGeom prst="rect">
            <a:avLst/>
          </a:prstGeom>
        </p:spPr>
        <p:txBody>
          <a:bodyPr/>
          <a:lstStyle/>
          <a:p>
            <a:pPr/>
            <a:r>
              <a:t>Let’s Begin!</a:t>
            </a:r>
          </a:p>
        </p:txBody>
      </p:sp>
      <p:sp>
        <p:nvSpPr>
          <p:cNvPr id="227" name="Shape 189"/>
          <p:cNvSpPr txBox="1"/>
          <p:nvPr/>
        </p:nvSpPr>
        <p:spPr>
          <a:xfrm>
            <a:off x="70174" y="1002625"/>
            <a:ext cx="9013502" cy="602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3000"/>
            </a:lvl1pPr>
          </a:lstStyle>
          <a:p>
            <a:pPr/>
            <a:r>
              <a:t>Now that we have that out of the way...</a:t>
            </a:r>
          </a:p>
        </p:txBody>
      </p:sp>
      <p:sp>
        <p:nvSpPr>
          <p:cNvPr id="228" name="Shape 190"/>
          <p:cNvSpPr txBox="1"/>
          <p:nvPr/>
        </p:nvSpPr>
        <p:spPr>
          <a:xfrm>
            <a:off x="2085450" y="5542424"/>
            <a:ext cx="4973101" cy="60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3000"/>
            </a:lvl1pPr>
          </a:lstStyle>
          <a:p>
            <a:pPr/>
            <a:r>
              <a:t>On with the show!</a:t>
            </a:r>
          </a:p>
        </p:txBody>
      </p:sp>
      <p:pic>
        <p:nvPicPr>
          <p:cNvPr id="229" name="Shape 191" descr="Shape 191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3088" y="2007549"/>
            <a:ext cx="3687675" cy="320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06"/>
          <p:cNvSpPr txBox="1"/>
          <p:nvPr>
            <p:ph type="title"/>
          </p:nvPr>
        </p:nvSpPr>
        <p:spPr>
          <a:xfrm>
            <a:off x="304800" y="-1"/>
            <a:ext cx="5470500" cy="654002"/>
          </a:xfrm>
          <a:prstGeom prst="rect">
            <a:avLst/>
          </a:prstGeom>
        </p:spPr>
        <p:txBody>
          <a:bodyPr/>
          <a:lstStyle/>
          <a:p>
            <a:pPr/>
            <a:r>
              <a:t>Some Cool Stuff I Made...</a:t>
            </a:r>
          </a:p>
        </p:txBody>
      </p:sp>
      <p:pic>
        <p:nvPicPr>
          <p:cNvPr id="232" name="Shape 207" descr="Shape 20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806400"/>
            <a:ext cx="8839200" cy="5277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317" y="1219740"/>
            <a:ext cx="8639366" cy="4625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13"/>
          <p:cNvSpPr txBox="1"/>
          <p:nvPr>
            <p:ph type="title"/>
          </p:nvPr>
        </p:nvSpPr>
        <p:spPr>
          <a:xfrm>
            <a:off x="457199" y="3029740"/>
            <a:ext cx="6381602" cy="704101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Online Class Schedule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nbranded">
  <a:themeElements>
    <a:clrScheme name="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Unbranded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nbranded">
  <a:themeElements>
    <a:clrScheme name="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Unbranded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